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84" r:id="rId2"/>
    <p:sldId id="381" r:id="rId3"/>
    <p:sldId id="362" r:id="rId4"/>
    <p:sldId id="380" r:id="rId5"/>
    <p:sldId id="397" r:id="rId6"/>
    <p:sldId id="398" r:id="rId7"/>
    <p:sldId id="418" r:id="rId8"/>
    <p:sldId id="417" r:id="rId9"/>
    <p:sldId id="419" r:id="rId10"/>
    <p:sldId id="420" r:id="rId11"/>
    <p:sldId id="421" r:id="rId12"/>
    <p:sldId id="422" r:id="rId13"/>
    <p:sldId id="414" r:id="rId14"/>
    <p:sldId id="413" r:id="rId15"/>
    <p:sldId id="400" r:id="rId16"/>
    <p:sldId id="374" r:id="rId17"/>
    <p:sldId id="289" r:id="rId18"/>
  </p:sldIdLst>
  <p:sldSz cx="9144000" cy="6858000" type="screen4x3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4B71DD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76002" autoAdjust="0"/>
  </p:normalViewPr>
  <p:slideViewPr>
    <p:cSldViewPr showGuides="1">
      <p:cViewPr>
        <p:scale>
          <a:sx n="75" d="100"/>
          <a:sy n="75" d="100"/>
        </p:scale>
        <p:origin x="162" y="324"/>
      </p:cViewPr>
      <p:guideLst>
        <p:guide orient="horz" pos="2160"/>
        <p:guide pos="29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EE9C6-1DBA-44A5-AEFE-F4337DC359FA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E31C4-AB86-4844-B75B-FC06F64CF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2B8C7-E5FB-DB95-6C6D-B7BBD890E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159193-17DD-AE41-EC94-FEA9955C3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B14C11-173F-9B7D-7068-64B59BF36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C17642-1D0A-59AD-CB73-50B413E2B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273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8FF4-6668-EC4A-5857-8355B64B0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94CE6D-9DE8-356F-26D8-1182490D8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56471A-E6FF-4FF5-A307-494311B0A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EA4DB6-0570-36F8-4CA5-3D1F49DAD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48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AF631-95B0-0C10-4F43-1C2F8C1B3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1E0365-DEA6-E6F5-18C2-E41B87661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683427-D8B1-7ACB-301D-8524BF55A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6C5C5-E27D-FA55-3BFC-D15E28E92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300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E31C4-AB86-4844-B75B-FC06F64CF4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181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6931D-897A-6B41-2A0F-976346C7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6518CD-C0DB-37AE-6735-FBD9AF9016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310B91-31C5-3FCF-03EA-36C789841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9C3AA-B2EE-0BD3-5D60-BF6632853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E31C4-AB86-4844-B75B-FC06F64CF4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69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95238"/>
            <a:ext cx="8136904" cy="530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DB213-29A1-4175-8A84-123ECF5637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F9D3C-14D7-41D4-BB4C-662DDA52ED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wmf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492896"/>
            <a:ext cx="7811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第八讲 遥感影像非监督分类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93" y="148804"/>
            <a:ext cx="487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遥感概论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必修课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27"/>
    </mc:Choice>
    <mc:Fallback xmlns="">
      <p:transition spd="slow" advTm="436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C2FE5-AFC1-CD96-8E95-155F3D39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BB214D7-73D3-F6F6-A3C6-54880BAED83B}"/>
              </a:ext>
            </a:extLst>
          </p:cNvPr>
          <p:cNvSpPr txBox="1"/>
          <p:nvPr/>
        </p:nvSpPr>
        <p:spPr>
          <a:xfrm>
            <a:off x="233839" y="836712"/>
            <a:ext cx="8460432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  <a:defRPr/>
            </a:pPr>
            <a:r>
              <a:rPr lang="en-US" altLang="zh-CN" sz="2800" b="1" dirty="0"/>
              <a:t>ISODATA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 类别定义</a:t>
            </a:r>
          </a:p>
          <a:p>
            <a:pPr marL="0" lvl="1" indent="457200" algn="just">
              <a:lnSpc>
                <a:spcPct val="150000"/>
              </a:lnSpc>
              <a:buNone/>
              <a:defRPr/>
            </a:pPr>
            <a:r>
              <a:rPr lang="zh-CN" altLang="en-US" sz="1800" dirty="0"/>
              <a:t>右键分类结果，选择</a:t>
            </a:r>
            <a:r>
              <a:rPr lang="en-US" altLang="zh-CN" sz="1800" dirty="0"/>
              <a:t>Edit class names and colors</a:t>
            </a:r>
            <a:r>
              <a:rPr lang="zh-CN" altLang="en-US" sz="1800" dirty="0"/>
              <a:t>。通过目视或者其他方式识别分类结果，填写相应的类型名称和颜色。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0997C9-FB97-4A29-A605-83AA24C1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15" y="3819708"/>
            <a:ext cx="3333333" cy="146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FB2856-7404-344C-F306-0AD60EB67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56" y="3212976"/>
            <a:ext cx="4671925" cy="3209410"/>
          </a:xfrm>
          <a:prstGeom prst="rect">
            <a:avLst/>
          </a:prstGeom>
        </p:spPr>
      </p:pic>
      <p:sp>
        <p:nvSpPr>
          <p:cNvPr id="11" name="标题 3">
            <a:extLst>
              <a:ext uri="{FF2B5EF4-FFF2-40B4-BE49-F238E27FC236}">
                <a16:creationId xmlns:a16="http://schemas.microsoft.com/office/drawing/2014/main" id="{8BC0AAB0-9B80-7799-5A55-40720F942389}"/>
              </a:ext>
            </a:extLst>
          </p:cNvPr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825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24B27-F27D-4D55-6F94-3D41CAB2D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7519EB-C469-DCC5-F0CF-99126E30F06B}"/>
              </a:ext>
            </a:extLst>
          </p:cNvPr>
          <p:cNvSpPr txBox="1"/>
          <p:nvPr/>
        </p:nvSpPr>
        <p:spPr>
          <a:xfrm>
            <a:off x="233839" y="836712"/>
            <a:ext cx="8460432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  <a:defRPr/>
            </a:pPr>
            <a:r>
              <a:rPr lang="en-US" altLang="zh-CN" sz="2800" b="1" dirty="0"/>
              <a:t>ISODATA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）合并子类</a:t>
            </a:r>
            <a:endParaRPr lang="en-US" altLang="zh-CN" sz="1800" dirty="0"/>
          </a:p>
          <a:p>
            <a:pPr marL="0" lvl="1" indent="457200" algn="just">
              <a:lnSpc>
                <a:spcPct val="150000"/>
              </a:lnSpc>
              <a:buNone/>
              <a:defRPr/>
            </a:pPr>
            <a:r>
              <a:rPr lang="zh-CN" altLang="en-US" sz="1800" dirty="0"/>
              <a:t>在选择非监督分类类别数量时候，一般选择最终结果数量的</a:t>
            </a:r>
            <a:r>
              <a:rPr lang="en-US" altLang="zh-CN" sz="1800" dirty="0"/>
              <a:t>2~3</a:t>
            </a:r>
            <a:r>
              <a:rPr lang="zh-CN" altLang="en-US" sz="1800" dirty="0"/>
              <a:t>倍，因此在定义类别之后，需要将相同类别合并。</a:t>
            </a:r>
            <a:endParaRPr lang="en-US" altLang="zh-CN" sz="1800" dirty="0"/>
          </a:p>
          <a:p>
            <a:pPr marL="0" lvl="1" indent="457200" algn="just">
              <a:lnSpc>
                <a:spcPct val="150000"/>
              </a:lnSpc>
              <a:buNone/>
              <a:defRPr/>
            </a:pPr>
            <a:r>
              <a:rPr lang="zh-CN" altLang="en-US" sz="1800" dirty="0"/>
              <a:t>在</a:t>
            </a:r>
            <a:r>
              <a:rPr lang="en-US" altLang="zh-CN" sz="1800" dirty="0"/>
              <a:t>Toolbox</a:t>
            </a:r>
            <a:r>
              <a:rPr lang="zh-CN" altLang="en-US" sz="1800" dirty="0"/>
              <a:t>工具箱中，双击</a:t>
            </a:r>
            <a:r>
              <a:rPr lang="en-US" altLang="zh-CN" sz="1800" dirty="0"/>
              <a:t>Classification/Post Classification/Combine Classes</a:t>
            </a:r>
            <a:r>
              <a:rPr lang="zh-CN" altLang="en-US" sz="1800" dirty="0"/>
              <a:t>工具。在</a:t>
            </a:r>
            <a:r>
              <a:rPr lang="en-US" altLang="zh-CN" sz="1800" dirty="0"/>
              <a:t>Combine Classes Input File</a:t>
            </a:r>
            <a:r>
              <a:rPr lang="zh-CN" altLang="en-US" sz="1800" dirty="0"/>
              <a:t>对话框中，选择定义好的分类结果，单击</a:t>
            </a:r>
            <a:r>
              <a:rPr lang="en-US" altLang="zh-CN" sz="1800" dirty="0"/>
              <a:t>OK</a:t>
            </a:r>
            <a:r>
              <a:rPr lang="zh-CN" altLang="en-US" sz="1800" dirty="0"/>
              <a:t>按钮，打开</a:t>
            </a:r>
            <a:r>
              <a:rPr lang="en-US" altLang="zh-CN" sz="1800" dirty="0"/>
              <a:t>Combine Classes Parameters</a:t>
            </a:r>
            <a:r>
              <a:rPr lang="zh-CN" altLang="en-US" sz="1800" dirty="0"/>
              <a:t>面板。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C8215E-63FB-34E7-1A40-EAD74A7D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3" y="4149080"/>
            <a:ext cx="2600000" cy="20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99EA23-0AAE-C40F-04ED-3C77DCC5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131" r="26340" b="33395"/>
          <a:stretch/>
        </p:blipFill>
        <p:spPr>
          <a:xfrm>
            <a:off x="4010143" y="3867085"/>
            <a:ext cx="3739117" cy="2563990"/>
          </a:xfrm>
          <a:prstGeom prst="rect">
            <a:avLst/>
          </a:prstGeom>
        </p:spPr>
      </p:pic>
      <p:sp>
        <p:nvSpPr>
          <p:cNvPr id="12" name="标题 3">
            <a:extLst>
              <a:ext uri="{FF2B5EF4-FFF2-40B4-BE49-F238E27FC236}">
                <a16:creationId xmlns:a16="http://schemas.microsoft.com/office/drawing/2014/main" id="{54B91773-63E3-A667-14EE-BE12F8F8987C}"/>
              </a:ext>
            </a:extLst>
          </p:cNvPr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1766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5BD6-3084-E19D-0285-65FB65284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F7617D0-CEB3-F092-1CFC-08FAE7EC732B}"/>
              </a:ext>
            </a:extLst>
          </p:cNvPr>
          <p:cNvSpPr txBox="1"/>
          <p:nvPr/>
        </p:nvSpPr>
        <p:spPr>
          <a:xfrm>
            <a:off x="233839" y="836712"/>
            <a:ext cx="8460432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  <a:defRPr/>
            </a:pPr>
            <a:r>
              <a:rPr lang="en-US" altLang="zh-CN" sz="2800" b="1" dirty="0"/>
              <a:t>ISODATA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）合并子类</a:t>
            </a:r>
            <a:endParaRPr lang="en-US" altLang="zh-CN" sz="1800" dirty="0"/>
          </a:p>
          <a:p>
            <a:pPr marL="0" lvl="1" indent="457200" algn="just">
              <a:lnSpc>
                <a:spcPct val="150000"/>
              </a:lnSpc>
              <a:buNone/>
              <a:defRPr/>
            </a:pPr>
            <a:r>
              <a:rPr lang="zh-CN" altLang="en-US" sz="1800" dirty="0"/>
              <a:t>在</a:t>
            </a:r>
            <a:r>
              <a:rPr lang="en-US" altLang="zh-CN" sz="1800" dirty="0"/>
              <a:t>Combine Classes Parameters</a:t>
            </a:r>
            <a:r>
              <a:rPr lang="zh-CN" altLang="en-US" sz="1800" dirty="0"/>
              <a:t>面板中，从</a:t>
            </a:r>
            <a:r>
              <a:rPr lang="en-US" altLang="zh-CN" sz="1800" dirty="0"/>
              <a:t>Select Input Class</a:t>
            </a:r>
            <a:r>
              <a:rPr lang="zh-CN" altLang="en-US" sz="1800" dirty="0"/>
              <a:t>中选择合并的类别，从</a:t>
            </a:r>
            <a:r>
              <a:rPr lang="en-US" altLang="zh-CN" sz="1800" dirty="0" err="1"/>
              <a:t>Selecct</a:t>
            </a:r>
            <a:r>
              <a:rPr lang="en-US" altLang="zh-CN" sz="1800" dirty="0"/>
              <a:t> Out Class</a:t>
            </a:r>
            <a:r>
              <a:rPr lang="zh-CN" altLang="en-US" sz="1800" dirty="0"/>
              <a:t>中选择并人的类别，单击</a:t>
            </a:r>
            <a:r>
              <a:rPr lang="en-US" altLang="zh-CN" sz="1800" dirty="0"/>
              <a:t>Add Combination</a:t>
            </a:r>
            <a:r>
              <a:rPr lang="zh-CN" altLang="en-US" sz="1800" dirty="0"/>
              <a:t>按钮添加到合并方案中。合并方案显示在</a:t>
            </a:r>
            <a:r>
              <a:rPr lang="en-US" altLang="zh-CN" sz="1800" dirty="0"/>
              <a:t>Combined Classes</a:t>
            </a:r>
            <a:r>
              <a:rPr lang="zh-CN" altLang="en-US" sz="1800" dirty="0"/>
              <a:t>列表中，在</a:t>
            </a:r>
            <a:r>
              <a:rPr lang="en-US" altLang="zh-CN" sz="1800" dirty="0"/>
              <a:t>Combined Classes</a:t>
            </a:r>
            <a:r>
              <a:rPr lang="zh-CN" altLang="en-US" sz="1800" dirty="0"/>
              <a:t>列表中单击其中一项，可以从方案中移除。合并方案确立之后，单击</a:t>
            </a:r>
            <a:r>
              <a:rPr lang="en-US" altLang="zh-CN" sz="1800" dirty="0"/>
              <a:t>OK</a:t>
            </a:r>
            <a:r>
              <a:rPr lang="zh-CN" altLang="en-US" sz="1800" dirty="0"/>
              <a:t>按钮，打开</a:t>
            </a:r>
            <a:r>
              <a:rPr lang="en-US" altLang="zh-CN" sz="1800" dirty="0"/>
              <a:t>Combine Classes Output</a:t>
            </a:r>
            <a:r>
              <a:rPr lang="zh-CN" altLang="en-US" sz="1800" dirty="0"/>
              <a:t>对话框，在</a:t>
            </a:r>
            <a:r>
              <a:rPr lang="en-US" altLang="zh-CN" sz="1800" dirty="0"/>
              <a:t>Re-move Empty Classes</a:t>
            </a:r>
            <a:r>
              <a:rPr lang="zh-CN" altLang="en-US" sz="1800" dirty="0"/>
              <a:t>项中选择“</a:t>
            </a:r>
            <a:r>
              <a:rPr lang="en-US" altLang="zh-CN" sz="1800" dirty="0"/>
              <a:t>Yes”</a:t>
            </a:r>
            <a:r>
              <a:rPr lang="zh-CN" altLang="en-US" sz="1800" dirty="0"/>
              <a:t>，将空白类移除。输出文件。</a:t>
            </a:r>
          </a:p>
          <a:p>
            <a:pPr marL="0" lvl="1" indent="457200" algn="just">
              <a:lnSpc>
                <a:spcPct val="150000"/>
              </a:lnSpc>
              <a:buNone/>
              <a:defRPr/>
            </a:pPr>
            <a:endParaRPr lang="zh-CN" altLang="en-US" sz="1800" dirty="0"/>
          </a:p>
          <a:p>
            <a:pPr marL="0" lvl="1" indent="457200" algn="just">
              <a:lnSpc>
                <a:spcPct val="150000"/>
              </a:lnSpc>
              <a:buNone/>
              <a:defRPr/>
            </a:pPr>
            <a:endParaRPr lang="zh-CN" altLang="en-US" sz="1800" dirty="0"/>
          </a:p>
          <a:p>
            <a:pPr marL="0" lvl="1" indent="457200" algn="just">
              <a:lnSpc>
                <a:spcPct val="150000"/>
              </a:lnSpc>
              <a:buNone/>
              <a:defRPr/>
            </a:pP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BF3FD1-18D5-CAAA-1529-34FC1209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9" y="3923087"/>
            <a:ext cx="2539839" cy="27291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174BBD-D6F8-2E20-E841-794455897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79" y="4156992"/>
            <a:ext cx="3000000" cy="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85DB31-71EE-EFFF-AFDF-41F070FBD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555" y="4969093"/>
            <a:ext cx="3009524" cy="8190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610AE6-B890-E95C-4A7A-FC75F764D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278" y="4147337"/>
            <a:ext cx="2367993" cy="1873951"/>
          </a:xfrm>
          <a:prstGeom prst="rect">
            <a:avLst/>
          </a:prstGeom>
        </p:spPr>
      </p:pic>
      <p:sp>
        <p:nvSpPr>
          <p:cNvPr id="14" name="标题 3">
            <a:extLst>
              <a:ext uri="{FF2B5EF4-FFF2-40B4-BE49-F238E27FC236}">
                <a16:creationId xmlns:a16="http://schemas.microsoft.com/office/drawing/2014/main" id="{B97AF022-1390-FC1C-E915-66EAC48AB1A5}"/>
              </a:ext>
            </a:extLst>
          </p:cNvPr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902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/>
        </p:nvSpPr>
        <p:spPr>
          <a:xfrm>
            <a:off x="262782" y="781099"/>
            <a:ext cx="8460432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  <a:defRPr/>
            </a:pPr>
            <a:r>
              <a:rPr lang="en-US" altLang="zh-CN" sz="2800" b="1" dirty="0"/>
              <a:t>ISODATA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dirty="0"/>
              <a:t>（</a:t>
            </a:r>
            <a:r>
              <a:rPr lang="en-US" altLang="zh-CN" sz="1800" dirty="0"/>
              <a:t>5</a:t>
            </a:r>
            <a:r>
              <a:rPr lang="zh-CN" altLang="en-US" sz="1800" dirty="0"/>
              <a:t>）验证</a:t>
            </a:r>
            <a:endParaRPr lang="en-US" altLang="zh-CN" sz="1800" dirty="0"/>
          </a:p>
          <a:p>
            <a:pPr marL="0" indent="0">
              <a:buNone/>
              <a:defRPr/>
            </a:pPr>
            <a:endParaRPr lang="en-US" altLang="zh-CN" sz="2200" dirty="0"/>
          </a:p>
        </p:txBody>
      </p:sp>
      <p:sp>
        <p:nvSpPr>
          <p:cNvPr id="8" name="矩形 7"/>
          <p:cNvSpPr/>
          <p:nvPr/>
        </p:nvSpPr>
        <p:spPr>
          <a:xfrm>
            <a:off x="262782" y="1642697"/>
            <a:ext cx="8688123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ym typeface="+mn-ea"/>
              </a:rPr>
              <a:t>加载文件中已构建好的验证样本                                            ，</a:t>
            </a:r>
            <a:r>
              <a:rPr lang="zh-CN" altLang="en-US" dirty="0"/>
              <a:t>在 </a:t>
            </a:r>
            <a:r>
              <a:rPr lang="en-US" altLang="zh-CN" dirty="0"/>
              <a:t>Toolbox </a:t>
            </a:r>
            <a:r>
              <a:rPr lang="zh-CN" altLang="en-US" dirty="0"/>
              <a:t>中， </a:t>
            </a:r>
            <a:r>
              <a:rPr lang="zh-CN" altLang="en-US" dirty="0">
                <a:solidFill>
                  <a:srgbClr val="FF0000"/>
                </a:solidFill>
              </a:rPr>
              <a:t>选择</a:t>
            </a:r>
            <a:r>
              <a:rPr lang="en-US" altLang="zh-CN" dirty="0">
                <a:solidFill>
                  <a:srgbClr val="FF0000"/>
                </a:solidFill>
              </a:rPr>
              <a:t>/Classification/Post Classification/Confusion Matrix Using Ground Truth ROIs</a:t>
            </a:r>
            <a:r>
              <a:rPr lang="zh-CN" altLang="en-US" dirty="0"/>
              <a:t>，选择合并子类后的结果，手动逐个匹配对应类别。点击 </a:t>
            </a:r>
            <a:r>
              <a:rPr lang="en-US" altLang="zh-CN" dirty="0"/>
              <a:t>OK </a:t>
            </a:r>
            <a:r>
              <a:rPr lang="zh-CN" altLang="en-US" dirty="0"/>
              <a:t>后选择报表的表示方法（像素和百分比），点击 </a:t>
            </a:r>
            <a:r>
              <a:rPr lang="en-US" altLang="zh-CN" dirty="0"/>
              <a:t>OK</a:t>
            </a:r>
            <a:r>
              <a:rPr lang="zh-CN" altLang="en-US" dirty="0"/>
              <a:t>，就可以得到精度报表。</a:t>
            </a:r>
          </a:p>
          <a:p>
            <a:pPr indent="457200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5936" y="1712257"/>
            <a:ext cx="2221230" cy="390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910D61-2C0B-1378-6F81-9A14F793C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95" y="4208887"/>
            <a:ext cx="3133333" cy="1219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DA0441-235F-15A4-42EC-96BAE8395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690" y="3412604"/>
            <a:ext cx="3066667" cy="34285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A5681-E002-EAC0-0620-E3C287E57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202" y="4426889"/>
            <a:ext cx="3142857" cy="1400000"/>
          </a:xfrm>
          <a:prstGeom prst="rect">
            <a:avLst/>
          </a:prstGeom>
        </p:spPr>
      </p:pic>
      <p:sp>
        <p:nvSpPr>
          <p:cNvPr id="14" name="标题 3">
            <a:extLst>
              <a:ext uri="{FF2B5EF4-FFF2-40B4-BE49-F238E27FC236}">
                <a16:creationId xmlns:a16="http://schemas.microsoft.com/office/drawing/2014/main" id="{EDB23841-8783-A1EA-A995-A2B4C00E7FA3}"/>
              </a:ext>
            </a:extLst>
          </p:cNvPr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/>
        </p:nvSpPr>
        <p:spPr>
          <a:xfrm>
            <a:off x="490473" y="1124744"/>
            <a:ext cx="8460432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）验证：</a:t>
            </a:r>
            <a:endParaRPr lang="en-US" altLang="zh-CN" sz="2400" dirty="0"/>
          </a:p>
          <a:p>
            <a:pPr marL="0" indent="0">
              <a:buNone/>
              <a:defRPr/>
            </a:pPr>
            <a:endParaRPr lang="en-US" altLang="zh-CN" sz="2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9DF6672-5CEC-50DD-93C0-1FEB2850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88463"/>
            <a:ext cx="4918088" cy="41785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DE37C4D-6887-CA69-9333-A57E9D169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876" y="3235774"/>
            <a:ext cx="4126000" cy="350559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278786" y="1950454"/>
            <a:ext cx="3541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实验报告中对比</a:t>
            </a:r>
            <a:r>
              <a:rPr lang="en-US" altLang="zh-CN" dirty="0">
                <a:solidFill>
                  <a:srgbClr val="FF0000"/>
                </a:solidFill>
              </a:rPr>
              <a:t>ISODATA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K-Means</a:t>
            </a:r>
            <a:r>
              <a:rPr lang="zh-CN" altLang="en-US" dirty="0">
                <a:solidFill>
                  <a:srgbClr val="FF0000"/>
                </a:solidFill>
              </a:rPr>
              <a:t>分类器结果评价中的总体精度和</a:t>
            </a:r>
            <a:r>
              <a:rPr lang="en-US" altLang="zh-CN" dirty="0">
                <a:solidFill>
                  <a:srgbClr val="FF0000"/>
                </a:solidFill>
              </a:rPr>
              <a:t>Kappa</a:t>
            </a:r>
            <a:r>
              <a:rPr lang="zh-CN" altLang="en-US" dirty="0">
                <a:solidFill>
                  <a:srgbClr val="FF0000"/>
                </a:solidFill>
              </a:rPr>
              <a:t>系数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193094" y="1988840"/>
            <a:ext cx="2578705" cy="50405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stCxn id="18" idx="6"/>
          </p:cNvCxnSpPr>
          <p:nvPr/>
        </p:nvCxnSpPr>
        <p:spPr>
          <a:xfrm flipV="1">
            <a:off x="2771799" y="2132856"/>
            <a:ext cx="2304257" cy="108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3">
            <a:extLst>
              <a:ext uri="{FF2B5EF4-FFF2-40B4-BE49-F238E27FC236}">
                <a16:creationId xmlns:a16="http://schemas.microsoft.com/office/drawing/2014/main" id="{488D03CA-3619-6F0E-D025-1666863BB1BD}"/>
              </a:ext>
            </a:extLst>
          </p:cNvPr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/>
        </p:nvSpPr>
        <p:spPr>
          <a:xfrm>
            <a:off x="341784" y="1037455"/>
            <a:ext cx="8460432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800" b="1" dirty="0"/>
              <a:t>2.  K-Means</a:t>
            </a:r>
          </a:p>
          <a:p>
            <a:pPr marL="457200" lvl="1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dirty="0"/>
              <a:t>步骤同前</a:t>
            </a:r>
            <a:r>
              <a:rPr lang="en-US" altLang="zh-CN" sz="1800" dirty="0"/>
              <a:t>(1)</a:t>
            </a:r>
            <a:r>
              <a:rPr lang="zh-CN" altLang="en-US" sz="1800" dirty="0"/>
              <a:t>，在分类器选择的时候选择</a:t>
            </a:r>
            <a:r>
              <a:rPr lang="en-US" altLang="zh-CN" sz="1800" dirty="0"/>
              <a:t>K-Means</a:t>
            </a:r>
            <a:r>
              <a:rPr lang="zh-CN" altLang="en-US" sz="1800" dirty="0"/>
              <a:t>工具，在</a:t>
            </a:r>
            <a:r>
              <a:rPr lang="en-US" altLang="zh-CN" sz="1800" dirty="0"/>
              <a:t>Classification Input File</a:t>
            </a:r>
            <a:r>
              <a:rPr lang="zh-CN" altLang="en-US" sz="1800" dirty="0"/>
              <a:t>对话框中，选择分类的</a:t>
            </a:r>
            <a:r>
              <a:rPr lang="en-US" altLang="zh-CN" sz="1800" dirty="0"/>
              <a:t>TM</a:t>
            </a:r>
            <a:r>
              <a:rPr lang="zh-CN" altLang="en-US" sz="1800" dirty="0"/>
              <a:t>图像文件，单击</a:t>
            </a:r>
            <a:r>
              <a:rPr lang="en-US" altLang="zh-CN" sz="1800" dirty="0"/>
              <a:t>OK</a:t>
            </a:r>
            <a:r>
              <a:rPr lang="zh-CN" altLang="en-US" sz="1800" dirty="0"/>
              <a:t>按钮，打开</a:t>
            </a:r>
            <a:r>
              <a:rPr lang="en-US" altLang="zh-CN" sz="1800" dirty="0"/>
              <a:t>K-Means Parameters</a:t>
            </a:r>
            <a:r>
              <a:rPr lang="zh-CN" altLang="en-US" sz="1800" dirty="0"/>
              <a:t>对话框，设置参数如下</a:t>
            </a:r>
            <a:r>
              <a:rPr lang="zh-CN" altLang="en-US" sz="1800" dirty="0">
                <a:sym typeface="Wingdings" panose="05000000000000000000" pitchFamily="2" charset="2"/>
              </a:rPr>
              <a:t>（</a:t>
            </a:r>
            <a:r>
              <a:rPr lang="en-US" altLang="zh-CN" sz="1800" dirty="0">
                <a:sym typeface="Wingdings" panose="05000000000000000000" pitchFamily="2" charset="2"/>
              </a:rPr>
              <a:t>1</a:t>
            </a:r>
            <a:r>
              <a:rPr lang="zh-CN" altLang="en-US" sz="1800" dirty="0">
                <a:sym typeface="Wingdings" panose="05000000000000000000" pitchFamily="2" charset="2"/>
              </a:rPr>
              <a:t>）</a:t>
            </a:r>
            <a:r>
              <a:rPr lang="en-US" altLang="zh-CN" sz="1800" dirty="0"/>
              <a:t>Number of Classes</a:t>
            </a:r>
            <a:r>
              <a:rPr lang="zh-CN" altLang="en-US" sz="1800" dirty="0"/>
              <a:t>（分类数量）：</a:t>
            </a:r>
            <a:r>
              <a:rPr lang="en-US" altLang="zh-CN" sz="1800" dirty="0"/>
              <a:t>15</a:t>
            </a:r>
            <a:r>
              <a:rPr lang="zh-CN" altLang="en-US" sz="1800" dirty="0"/>
              <a:t>，后期需要对类别进行合并；（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  <a:r>
              <a:rPr lang="en-US" altLang="zh-CN" sz="1800" dirty="0"/>
              <a:t>Maximum Iterations</a:t>
            </a:r>
            <a:r>
              <a:rPr lang="zh-CN" altLang="en-US" sz="1800" dirty="0"/>
              <a:t>（最大迭代次数）：</a:t>
            </a:r>
            <a:r>
              <a:rPr lang="en-US" altLang="zh-CN" sz="1800" dirty="0"/>
              <a:t>10</a:t>
            </a:r>
            <a:r>
              <a:rPr lang="zh-CN" altLang="en-US" sz="1800" dirty="0"/>
              <a:t>，迭代次数越大，得到的结果越准确，但时间也越长；后面步骤参考前几页的（</a:t>
            </a:r>
            <a:r>
              <a:rPr lang="en-US" altLang="zh-CN" sz="1800" dirty="0"/>
              <a:t>3</a:t>
            </a:r>
            <a:r>
              <a:rPr lang="zh-CN" altLang="en-US" sz="1800" dirty="0"/>
              <a:t>）</a:t>
            </a:r>
            <a:r>
              <a:rPr lang="en-US" altLang="zh-CN" sz="1800" dirty="0"/>
              <a:t>-</a:t>
            </a:r>
            <a:r>
              <a:rPr lang="zh-CN" altLang="en-US" sz="1800" dirty="0"/>
              <a:t>（</a:t>
            </a:r>
            <a:r>
              <a:rPr lang="en-US" altLang="zh-CN" sz="1800" dirty="0"/>
              <a:t>5</a:t>
            </a:r>
            <a:r>
              <a:rPr lang="zh-CN" altLang="en-US" sz="1800" dirty="0"/>
              <a:t>）。</a:t>
            </a:r>
            <a:endParaRPr lang="en-US" altLang="zh-CN" sz="2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8737D0-9D98-BC87-F35D-8B9524FE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621" b="61363"/>
          <a:stretch/>
        </p:blipFill>
        <p:spPr>
          <a:xfrm>
            <a:off x="1170851" y="4149080"/>
            <a:ext cx="3049743" cy="14787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3C8EFC-78ED-E3B5-87C4-3503AF09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236" y="3670166"/>
            <a:ext cx="2376625" cy="3071202"/>
          </a:xfrm>
          <a:prstGeom prst="rect">
            <a:avLst/>
          </a:prstGeom>
        </p:spPr>
      </p:pic>
      <p:sp>
        <p:nvSpPr>
          <p:cNvPr id="19" name="标题 3">
            <a:extLst>
              <a:ext uri="{FF2B5EF4-FFF2-40B4-BE49-F238E27FC236}">
                <a16:creationId xmlns:a16="http://schemas.microsoft.com/office/drawing/2014/main" id="{60646DBA-9258-B7C4-1E5D-957F7A389F09}"/>
              </a:ext>
            </a:extLst>
          </p:cNvPr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 txBox="1"/>
          <p:nvPr/>
        </p:nvSpPr>
        <p:spPr>
          <a:xfrm>
            <a:off x="500063" y="1340768"/>
            <a:ext cx="8104385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zh-CN" altLang="en-US" sz="2800" dirty="0"/>
              <a:t>本节收获</a:t>
            </a:r>
            <a:endParaRPr lang="en-US" altLang="zh-CN" sz="2800" dirty="0"/>
          </a:p>
          <a:p>
            <a:pPr>
              <a:spcAft>
                <a:spcPts val="600"/>
              </a:spcAft>
            </a:pPr>
            <a:r>
              <a:rPr lang="zh-CN" altLang="en-US" sz="2800" dirty="0"/>
              <a:t>了解了非监督分类中目前比较常见也较为成熟的的</a:t>
            </a:r>
            <a:r>
              <a:rPr lang="en-US" altLang="zh-CN" sz="2800" dirty="0"/>
              <a:t>ISODATA</a:t>
            </a:r>
            <a:r>
              <a:rPr lang="zh-CN" altLang="en-US" sz="2800" dirty="0"/>
              <a:t>、</a:t>
            </a:r>
            <a:r>
              <a:rPr lang="en-US" altLang="zh-CN" sz="2800" dirty="0"/>
              <a:t>K-Mean</a:t>
            </a:r>
            <a:r>
              <a:rPr lang="zh-CN" altLang="en-US" sz="2800" dirty="0"/>
              <a:t>分类方法。</a:t>
            </a:r>
          </a:p>
          <a:p>
            <a:pPr>
              <a:spcAft>
                <a:spcPts val="600"/>
              </a:spcAft>
            </a:pPr>
            <a:r>
              <a:rPr lang="zh-CN" altLang="en-US" sz="2800" dirty="0"/>
              <a:t>学习了如何使用</a:t>
            </a:r>
            <a:r>
              <a:rPr lang="en-US" altLang="zh-CN" sz="2800" dirty="0"/>
              <a:t>ENVI</a:t>
            </a:r>
            <a:r>
              <a:rPr lang="zh-CN" altLang="en-US" sz="2800" dirty="0"/>
              <a:t>进行非监督分类</a:t>
            </a:r>
            <a:endParaRPr lang="en-US" altLang="zh-CN" sz="2800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2800" dirty="0"/>
          </a:p>
          <a:p>
            <a:pPr marL="0" indent="0">
              <a:spcAft>
                <a:spcPts val="600"/>
              </a:spcAft>
              <a:buNone/>
            </a:pPr>
            <a:r>
              <a:rPr lang="zh-CN" altLang="en-US" sz="2800" dirty="0"/>
              <a:t>要求：</a:t>
            </a:r>
          </a:p>
          <a:p>
            <a:pPr>
              <a:spcAft>
                <a:spcPts val="600"/>
              </a:spcAft>
            </a:pPr>
            <a:r>
              <a:rPr lang="zh-CN" altLang="en-US" sz="2800" dirty="0"/>
              <a:t>比较</a:t>
            </a:r>
            <a:r>
              <a:rPr lang="zh-CN" altLang="en-US" sz="2800" dirty="0">
                <a:solidFill>
                  <a:srgbClr val="FF0000"/>
                </a:solidFill>
              </a:rPr>
              <a:t>两种不同分类器分类结果的</a:t>
            </a:r>
            <a:r>
              <a:rPr lang="zh-CN" altLang="en-US" sz="2800" dirty="0"/>
              <a:t>精度评价</a:t>
            </a:r>
            <a:endParaRPr lang="en-US" altLang="zh-CN" sz="2800" dirty="0"/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950C297C-670A-4846-DBA8-2B3E2678A4DA}"/>
              </a:ext>
            </a:extLst>
          </p:cNvPr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1" y="2047682"/>
            <a:ext cx="8335538" cy="27626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zh-CN" altLang="en-US" sz="40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影像信息提取技术概述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内容占位符 4"/>
          <p:cNvSpPr txBox="1"/>
          <p:nvPr/>
        </p:nvSpPr>
        <p:spPr>
          <a:xfrm>
            <a:off x="500063" y="1340768"/>
            <a:ext cx="8104385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遥感影像通过</a:t>
            </a:r>
            <a:r>
              <a:rPr lang="zh-CN" altLang="en-US" sz="2400" dirty="0">
                <a:solidFill>
                  <a:srgbClr val="FF0000"/>
                </a:solidFill>
              </a:rPr>
              <a:t>亮度值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rgbClr val="FF0000"/>
                </a:solidFill>
              </a:rPr>
              <a:t>像元值的高低差异</a:t>
            </a:r>
            <a:r>
              <a:rPr lang="zh-CN" altLang="en-US" sz="2400" dirty="0"/>
              <a:t>（反映地物的光谱信息）及</a:t>
            </a:r>
            <a:r>
              <a:rPr lang="zh-CN" altLang="en-US" sz="2400" dirty="0">
                <a:solidFill>
                  <a:srgbClr val="FF0000"/>
                </a:solidFill>
              </a:rPr>
              <a:t>空间变化</a:t>
            </a:r>
            <a:r>
              <a:rPr lang="zh-CN" altLang="en-US" sz="2400" dirty="0"/>
              <a:t>（反映地物的空间信息）来表示不同地物的差异，这是</a:t>
            </a:r>
            <a:r>
              <a:rPr lang="zh-CN" altLang="en-US" sz="2400" dirty="0">
                <a:solidFill>
                  <a:srgbClr val="FF0000"/>
                </a:solidFill>
              </a:rPr>
              <a:t>区分不同影像地物的物理基础</a:t>
            </a:r>
            <a:r>
              <a:rPr lang="zh-CN" altLang="en-US" sz="24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遥感影像分类就是利用计算机通过</a:t>
            </a:r>
            <a:r>
              <a:rPr lang="zh-CN" altLang="en-US" sz="2400" dirty="0">
                <a:solidFill>
                  <a:srgbClr val="FF0000"/>
                </a:solidFill>
              </a:rPr>
              <a:t>对遥感影像中各类地物的光谱信息和空间信息进行分析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选择特征</a:t>
            </a:r>
            <a:r>
              <a:rPr lang="zh-CN" altLang="en-US" sz="2400" dirty="0"/>
              <a:t>，将图像中每个像元</a:t>
            </a:r>
            <a:r>
              <a:rPr lang="zh-CN" altLang="en-US" sz="2400" dirty="0">
                <a:solidFill>
                  <a:srgbClr val="FF0000"/>
                </a:solidFill>
              </a:rPr>
              <a:t>按照某种规则或算法划分为不同的类别</a:t>
            </a:r>
            <a:r>
              <a:rPr lang="zh-CN" altLang="en-US" sz="2400" dirty="0"/>
              <a:t>，然后获得遥感影像中与实际地物的对应信息，从而实现遥感影像的分类。 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zh-CN" altLang="en-US" sz="40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分类技术的发展</a:t>
            </a:r>
          </a:p>
        </p:txBody>
      </p:sp>
      <p:grpSp>
        <p:nvGrpSpPr>
          <p:cNvPr id="6" name="Group 9"/>
          <p:cNvGrpSpPr/>
          <p:nvPr/>
        </p:nvGrpSpPr>
        <p:grpSpPr bwMode="auto">
          <a:xfrm>
            <a:off x="1719751" y="1368425"/>
            <a:ext cx="1654175" cy="1346200"/>
            <a:chOff x="2928" y="1872"/>
            <a:chExt cx="1042" cy="848"/>
          </a:xfrm>
        </p:grpSpPr>
        <p:pic>
          <p:nvPicPr>
            <p:cNvPr id="7" name="Picture 6" descr="images_front_right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56" y="2160"/>
              <a:ext cx="514" cy="3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 descr="decision_tre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28" y="2160"/>
              <a:ext cx="490" cy="5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Picture 5" descr="images_front_lef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68" y="1872"/>
              <a:ext cx="514" cy="3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3143248"/>
            <a:ext cx="1233487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29058" y="1071546"/>
            <a:ext cx="1493838" cy="1500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/>
          <a:srcRect l="14285" b="5365"/>
          <a:stretch>
            <a:fillRect/>
          </a:stretch>
        </p:blipFill>
        <p:spPr bwMode="auto">
          <a:xfrm>
            <a:off x="6000760" y="1785926"/>
            <a:ext cx="1643062" cy="1436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9"/>
          <a:srcRect l="30225" t="32109" r="34649" b="29567"/>
          <a:stretch>
            <a:fillRect/>
          </a:stretch>
        </p:blipFill>
        <p:spPr bwMode="auto">
          <a:xfrm>
            <a:off x="7000892" y="3786190"/>
            <a:ext cx="1643074" cy="1413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4" descr="pe01458_[1]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81"/>
          <a:stretch>
            <a:fillRect/>
          </a:stretch>
        </p:blipFill>
        <p:spPr bwMode="auto">
          <a:xfrm>
            <a:off x="2143125" y="5000625"/>
            <a:ext cx="12668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000250" y="5786438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人工解译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323528" y="4500563"/>
            <a:ext cx="16148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基于光谱计算机自动分类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1804959" y="2714625"/>
            <a:ext cx="17764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基于专家知识的决策树分类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4071937" y="2571750"/>
            <a:ext cx="14361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面向对象特征自动提取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5986463" y="3214688"/>
            <a:ext cx="15144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地物识别与地表反演</a:t>
            </a:r>
          </a:p>
        </p:txBody>
      </p:sp>
      <p:sp>
        <p:nvSpPr>
          <p:cNvPr id="20" name="十字形 19"/>
          <p:cNvSpPr/>
          <p:nvPr/>
        </p:nvSpPr>
        <p:spPr>
          <a:xfrm>
            <a:off x="1928813" y="4714875"/>
            <a:ext cx="285750" cy="285750"/>
          </a:xfrm>
          <a:prstGeom prst="plus">
            <a:avLst>
              <a:gd name="adj" fmla="val 3489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十字形 20"/>
          <p:cNvSpPr/>
          <p:nvPr/>
        </p:nvSpPr>
        <p:spPr>
          <a:xfrm>
            <a:off x="1214438" y="2643188"/>
            <a:ext cx="285750" cy="285750"/>
          </a:xfrm>
          <a:prstGeom prst="plus">
            <a:avLst>
              <a:gd name="adj" fmla="val 3489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十字形 21"/>
          <p:cNvSpPr/>
          <p:nvPr/>
        </p:nvSpPr>
        <p:spPr>
          <a:xfrm>
            <a:off x="3486376" y="1590185"/>
            <a:ext cx="285750" cy="285750"/>
          </a:xfrm>
          <a:prstGeom prst="plus">
            <a:avLst>
              <a:gd name="adj" fmla="val 3489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十字形 22"/>
          <p:cNvSpPr/>
          <p:nvPr/>
        </p:nvSpPr>
        <p:spPr>
          <a:xfrm>
            <a:off x="7572375" y="3429000"/>
            <a:ext cx="285750" cy="285750"/>
          </a:xfrm>
          <a:prstGeom prst="plus">
            <a:avLst>
              <a:gd name="adj" fmla="val 3489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十字形 23"/>
          <p:cNvSpPr/>
          <p:nvPr/>
        </p:nvSpPr>
        <p:spPr>
          <a:xfrm>
            <a:off x="5572125" y="1643063"/>
            <a:ext cx="285750" cy="285750"/>
          </a:xfrm>
          <a:prstGeom prst="plus">
            <a:avLst>
              <a:gd name="adj" fmla="val 3489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7143750" y="5214938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变化检测</a:t>
            </a:r>
          </a:p>
        </p:txBody>
      </p:sp>
      <p:grpSp>
        <p:nvGrpSpPr>
          <p:cNvPr id="26" name="组合 27"/>
          <p:cNvGrpSpPr/>
          <p:nvPr/>
        </p:nvGrpSpPr>
        <p:grpSpPr bwMode="auto">
          <a:xfrm>
            <a:off x="4286250" y="4143375"/>
            <a:ext cx="1785938" cy="1643063"/>
            <a:chOff x="4357686" y="3886146"/>
            <a:chExt cx="2662474" cy="2434876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57686" y="3886146"/>
              <a:ext cx="1228288" cy="135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716139" y="3886146"/>
              <a:ext cx="1214089" cy="13832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357686" y="5057709"/>
              <a:ext cx="1214089" cy="12633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8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716139" y="5057709"/>
              <a:ext cx="1304021" cy="12139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1" name="十字形 30"/>
          <p:cNvSpPr/>
          <p:nvPr/>
        </p:nvSpPr>
        <p:spPr>
          <a:xfrm>
            <a:off x="6429375" y="5000625"/>
            <a:ext cx="285750" cy="285750"/>
          </a:xfrm>
          <a:prstGeom prst="plus">
            <a:avLst>
              <a:gd name="adj" fmla="val 3489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Text Box 20"/>
          <p:cNvSpPr txBox="1">
            <a:spLocks noChangeArrowheads="1"/>
          </p:cNvSpPr>
          <p:nvPr/>
        </p:nvSpPr>
        <p:spPr bwMode="auto">
          <a:xfrm>
            <a:off x="4357688" y="5857875"/>
            <a:ext cx="157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地形信息提取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noProof="0" dirty="0">
                <a:solidFill>
                  <a:prstClr val="black"/>
                </a:solidFill>
              </a:rPr>
              <a:t>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dirty="0">
                <a:solidFill>
                  <a:prstClr val="black"/>
                </a:solidFill>
              </a:rPr>
              <a:t>ENVI</a:t>
            </a:r>
            <a:r>
              <a:rPr lang="zh-CN" altLang="en-US" dirty="0">
                <a:solidFill>
                  <a:prstClr val="black"/>
                </a:solidFill>
              </a:rPr>
              <a:t>中基于光谱分类方法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00063" y="1340768"/>
            <a:ext cx="8104385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非监督分类</a:t>
            </a:r>
            <a:endParaRPr lang="en-US" altLang="zh-CN" sz="2000"/>
          </a:p>
          <a:p>
            <a:pPr lvl="1"/>
            <a:r>
              <a:rPr lang="en-US" altLang="zh-CN" sz="2200"/>
              <a:t>ISODATA</a:t>
            </a:r>
          </a:p>
          <a:p>
            <a:pPr lvl="1"/>
            <a:r>
              <a:rPr lang="en-US" altLang="zh-CN" sz="2200"/>
              <a:t>K-Means</a:t>
            </a:r>
          </a:p>
          <a:p>
            <a:r>
              <a:rPr lang="zh-CN" altLang="en-US" sz="2000"/>
              <a:t>监督分类</a:t>
            </a:r>
            <a:endParaRPr lang="en-US" altLang="zh-CN" sz="2000"/>
          </a:p>
          <a:p>
            <a:pPr lvl="1"/>
            <a:r>
              <a:rPr lang="zh-CN" altLang="en-US" sz="1800"/>
              <a:t>基于传统统计分析分类器</a:t>
            </a:r>
            <a:endParaRPr lang="en-US" altLang="zh-CN" sz="1800"/>
          </a:p>
          <a:p>
            <a:pPr lvl="2">
              <a:buFontTx/>
              <a:buChar char="•"/>
            </a:pPr>
            <a:r>
              <a:rPr lang="zh-CN" altLang="en-US" sz="1800"/>
              <a:t>平行六面体</a:t>
            </a:r>
            <a:endParaRPr lang="en-US" altLang="zh-CN" sz="1800"/>
          </a:p>
          <a:p>
            <a:pPr lvl="2">
              <a:buFontTx/>
              <a:buChar char="•"/>
            </a:pPr>
            <a:r>
              <a:rPr lang="zh-CN" altLang="en-US" sz="1800"/>
              <a:t>最小距离</a:t>
            </a:r>
            <a:endParaRPr lang="en-US" altLang="zh-CN" sz="1800"/>
          </a:p>
          <a:p>
            <a:pPr lvl="2">
              <a:buFontTx/>
              <a:buChar char="•"/>
            </a:pPr>
            <a:r>
              <a:rPr lang="zh-CN" altLang="en-US" sz="1800"/>
              <a:t>马氏距离</a:t>
            </a:r>
            <a:endParaRPr lang="en-US" altLang="zh-CN" sz="1800"/>
          </a:p>
          <a:p>
            <a:pPr lvl="2">
              <a:buFontTx/>
              <a:buChar char="•"/>
            </a:pPr>
            <a:r>
              <a:rPr lang="zh-CN" altLang="en-US" sz="1800"/>
              <a:t>最大似然</a:t>
            </a:r>
            <a:endParaRPr lang="en-US" altLang="zh-CN" sz="1800"/>
          </a:p>
          <a:p>
            <a:pPr lvl="1"/>
            <a:r>
              <a:rPr lang="zh-CN" altLang="en-US" sz="1800"/>
              <a:t>基于人工智能分类器</a:t>
            </a:r>
            <a:endParaRPr lang="en-US" altLang="zh-CN" sz="1800"/>
          </a:p>
          <a:p>
            <a:pPr lvl="2">
              <a:buFontTx/>
              <a:buChar char="•"/>
            </a:pPr>
            <a:r>
              <a:rPr lang="zh-CN" altLang="en-US" sz="1800"/>
              <a:t>神经网络</a:t>
            </a:r>
            <a:endParaRPr lang="en-US" altLang="zh-CN" sz="1800"/>
          </a:p>
          <a:p>
            <a:pPr lvl="1"/>
            <a:r>
              <a:rPr lang="zh-CN" altLang="en-US" sz="1800"/>
              <a:t>基于模式识别分类器</a:t>
            </a:r>
            <a:endParaRPr lang="en-US" altLang="zh-CN" sz="1800"/>
          </a:p>
          <a:p>
            <a:pPr lvl="2">
              <a:buFontTx/>
              <a:buChar char="•"/>
            </a:pPr>
            <a:r>
              <a:rPr lang="zh-CN" altLang="en-US" sz="1800"/>
              <a:t>支持向量机</a:t>
            </a:r>
            <a:endParaRPr lang="en-US" altLang="zh-CN" sz="1800"/>
          </a:p>
          <a:p>
            <a:pPr lvl="2">
              <a:buFontTx/>
              <a:buChar char="•"/>
            </a:pPr>
            <a:r>
              <a:rPr lang="zh-CN" altLang="en-US" sz="1800"/>
              <a:t>模糊分类</a:t>
            </a:r>
            <a:endParaRPr lang="en-US" altLang="zh-CN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564565"/>
            <a:ext cx="4754935" cy="25556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265839"/>
            <a:ext cx="4754935" cy="24329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noProof="0" dirty="0">
                <a:solidFill>
                  <a:prstClr val="black"/>
                </a:solidFill>
              </a:rPr>
              <a:t>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、非</a:t>
            </a:r>
            <a:r>
              <a:rPr lang="zh-CN" altLang="en-US" dirty="0">
                <a:solidFill>
                  <a:prstClr val="black"/>
                </a:solidFill>
              </a:rPr>
              <a:t>监督分类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C6BE3-BB97-ACD2-C98D-8BD948061FA3}"/>
              </a:ext>
            </a:extLst>
          </p:cNvPr>
          <p:cNvSpPr txBox="1"/>
          <p:nvPr/>
        </p:nvSpPr>
        <p:spPr>
          <a:xfrm>
            <a:off x="395536" y="980728"/>
            <a:ext cx="8460432" cy="537377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600"/>
            </a:lvl1pPr>
            <a:lvl2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  <a:defRPr sz="22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zh-CN" altLang="en-US" dirty="0"/>
              <a:t>ENVI包括了ISODATA和K-Mean两种非监督分类方法。</a:t>
            </a:r>
            <a:endParaRPr lang="en-US" altLang="zh-CN" dirty="0"/>
          </a:p>
          <a:p>
            <a:r>
              <a:rPr lang="zh-CN" altLang="en-US" b="1" dirty="0"/>
              <a:t>ISODATA（Iterative Self-Orgnizing Data Analysize Technique）</a:t>
            </a:r>
            <a:r>
              <a:rPr lang="zh-CN" altLang="en-US" dirty="0"/>
              <a:t>是一种重复自组织数据分析技术，计算数据空间中均匀分布的类均值，然后用最小距离技术将剩余像元进行迭代聚合，每次迭代都重新计算均值，且根据所得的新均值，对像元进行再分类。</a:t>
            </a:r>
            <a:endParaRPr lang="en-US" altLang="zh-CN" dirty="0"/>
          </a:p>
          <a:p>
            <a:r>
              <a:rPr lang="zh-CN" altLang="en-US" b="1" dirty="0"/>
              <a:t>K-Means</a:t>
            </a:r>
            <a:r>
              <a:rPr lang="zh-CN" altLang="en-US" dirty="0"/>
              <a:t>使用聚类分析方法，随机地查找聚类簇的聚类相似度相近，即中心位置，是利用各聚类中对象的均值所获得一个“中心对象”（引力中心）来进行计算的，然后迭代地重新配置他们，完成分类过程。</a:t>
            </a:r>
          </a:p>
          <a:p>
            <a:r>
              <a:rPr lang="zh-CN" altLang="en-US" dirty="0"/>
              <a:t>非监督分类总体上一般可分为4个过程：</a:t>
            </a:r>
            <a:r>
              <a:rPr lang="zh-CN" altLang="en-US" dirty="0">
                <a:solidFill>
                  <a:srgbClr val="FF0000"/>
                </a:solidFill>
              </a:rPr>
              <a:t>执行非监督分类、类别定义、合并子类和评价分类结果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490473" y="1124744"/>
            <a:ext cx="8460432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600" dirty="0"/>
              <a:t>数据</a:t>
            </a:r>
            <a:endParaRPr lang="en-US" altLang="zh-CN" sz="2600" dirty="0"/>
          </a:p>
          <a:p>
            <a:pPr lvl="1">
              <a:defRPr/>
            </a:pPr>
            <a:r>
              <a:rPr lang="zh-CN" altLang="en-US" sz="2200" dirty="0"/>
              <a:t>以</a:t>
            </a:r>
            <a:r>
              <a:rPr lang="en-US" altLang="zh-CN" sz="2200" dirty="0"/>
              <a:t>Landsat TM</a:t>
            </a:r>
            <a:r>
              <a:rPr lang="zh-CN" altLang="en-US" sz="2200" dirty="0"/>
              <a:t>为数据源（“</a:t>
            </a:r>
            <a:r>
              <a:rPr lang="en-US" altLang="zh-CN" sz="2200" dirty="0" err="1"/>
              <a:t>can_tmr.img</a:t>
            </a:r>
            <a:r>
              <a:rPr lang="zh-CN" altLang="en-US" sz="2200" dirty="0"/>
              <a:t>”）。</a:t>
            </a:r>
            <a:endParaRPr lang="en-US" altLang="zh-CN" sz="2200" dirty="0"/>
          </a:p>
          <a:p>
            <a:pPr>
              <a:defRPr/>
            </a:pPr>
            <a:r>
              <a:rPr lang="zh-CN" altLang="en-US" sz="2600" dirty="0"/>
              <a:t>内容</a:t>
            </a:r>
            <a:endParaRPr lang="en-US" altLang="zh-CN" sz="2600" dirty="0"/>
          </a:p>
          <a:p>
            <a:pPr marL="457200" lvl="1" indent="0">
              <a:buNone/>
              <a:defRPr/>
            </a:pPr>
            <a:endParaRPr lang="zh-CN" altLang="en-US" sz="20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4762811-742E-4E10-BA5E-66D0AE62E936}"/>
              </a:ext>
            </a:extLst>
          </p:cNvPr>
          <p:cNvGrpSpPr/>
          <p:nvPr/>
        </p:nvGrpSpPr>
        <p:grpSpPr>
          <a:xfrm>
            <a:off x="2843808" y="2356172"/>
            <a:ext cx="3906688" cy="4365104"/>
            <a:chOff x="1568307" y="2276872"/>
            <a:chExt cx="3152382" cy="353539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961D6FC-71C9-59E9-5EE4-982931D49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7828"/>
            <a:stretch/>
          </p:blipFill>
          <p:spPr>
            <a:xfrm>
              <a:off x="1568308" y="2276872"/>
              <a:ext cx="3152381" cy="302433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202AF85-271A-B845-F9B1-58E0720A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7804"/>
            <a:stretch/>
          </p:blipFill>
          <p:spPr>
            <a:xfrm>
              <a:off x="1568307" y="5301208"/>
              <a:ext cx="3152381" cy="511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490473" y="1124744"/>
            <a:ext cx="8460432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en-US" altLang="zh-CN" sz="2800" b="1" dirty="0"/>
              <a:t>ISODATA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marL="4572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）打开数据（选用</a:t>
            </a:r>
            <a:r>
              <a:rPr lang="en-US" altLang="zh-CN" sz="1800" dirty="0"/>
              <a:t>543</a:t>
            </a:r>
            <a:r>
              <a:rPr lang="zh-CN" altLang="en-US" sz="1800" dirty="0"/>
              <a:t>合成）：</a:t>
            </a:r>
            <a:endParaRPr lang="en-US" altLang="zh-CN" sz="1800" dirty="0"/>
          </a:p>
          <a:p>
            <a:pPr marL="0" indent="0">
              <a:buNone/>
              <a:defRPr/>
            </a:pPr>
            <a:endParaRPr lang="en-US" altLang="zh-CN" sz="2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19" y="2276872"/>
            <a:ext cx="7164288" cy="4098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EB5D34-BBE5-3027-BB80-95B3E3C40984}"/>
              </a:ext>
            </a:extLst>
          </p:cNvPr>
          <p:cNvSpPr txBox="1"/>
          <p:nvPr/>
        </p:nvSpPr>
        <p:spPr>
          <a:xfrm>
            <a:off x="495584" y="1022381"/>
            <a:ext cx="753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如果在</a:t>
            </a:r>
            <a:r>
              <a:rPr lang="en-US" altLang="zh-CN" dirty="0" err="1"/>
              <a:t>envi</a:t>
            </a:r>
            <a:r>
              <a:rPr lang="zh-CN" altLang="en-US" dirty="0"/>
              <a:t>中打开影像时显示影像特别暗，不方便观察和使用，这里需要进行拉伸操作。一般使用的拉伸方式为线性拉伸</a:t>
            </a:r>
            <a:r>
              <a:rPr lang="en-US" altLang="zh-CN" dirty="0"/>
              <a:t>2%</a:t>
            </a:r>
            <a:r>
              <a:rPr lang="zh-CN" altLang="en-US" dirty="0"/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A1504F-3C3E-EBC0-0D24-4CFD4CAB8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6" r="48860" b="51267"/>
          <a:stretch/>
        </p:blipFill>
        <p:spPr>
          <a:xfrm>
            <a:off x="251520" y="1988840"/>
            <a:ext cx="3672408" cy="2304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7E598B-A0A4-5434-716B-2475C0365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39" y="3284984"/>
            <a:ext cx="3857143" cy="24571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95A19F5-60E4-C3A1-55F8-34D91AE79AA8}"/>
              </a:ext>
            </a:extLst>
          </p:cNvPr>
          <p:cNvSpPr txBox="1"/>
          <p:nvPr/>
        </p:nvSpPr>
        <p:spPr>
          <a:xfrm>
            <a:off x="3995936" y="38917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—&gt;</a:t>
            </a:r>
            <a:endParaRPr lang="zh-CN" altLang="en-US" sz="2400" dirty="0"/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9A0E750B-12D1-E48C-BCD0-ED6CB65E644D}"/>
              </a:ext>
            </a:extLst>
          </p:cNvPr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8D55D-23D1-2288-A1A1-8F66710C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229D941-3793-8853-1EFB-67F12122F61D}"/>
              </a:ext>
            </a:extLst>
          </p:cNvPr>
          <p:cNvSpPr txBox="1"/>
          <p:nvPr/>
        </p:nvSpPr>
        <p:spPr>
          <a:xfrm>
            <a:off x="233839" y="836712"/>
            <a:ext cx="8460432" cy="4449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  <a:defRPr/>
            </a:pPr>
            <a:r>
              <a:rPr lang="en-US" altLang="zh-CN" sz="2800" b="1" dirty="0"/>
              <a:t>ISODATA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）设置参数</a:t>
            </a:r>
            <a:endParaRPr lang="en-US" altLang="zh-CN" sz="1800" dirty="0"/>
          </a:p>
          <a:p>
            <a:pPr marL="0" lvl="1" indent="457200" algn="just">
              <a:lnSpc>
                <a:spcPct val="150000"/>
              </a:lnSpc>
              <a:buNone/>
              <a:defRPr/>
            </a:pPr>
            <a:r>
              <a:rPr lang="zh-CN" altLang="en-US" sz="1800" dirty="0"/>
              <a:t>①类别数量范围（</a:t>
            </a:r>
            <a:r>
              <a:rPr lang="en-US" altLang="zh-CN" sz="1800" dirty="0"/>
              <a:t>Number of </a:t>
            </a:r>
            <a:r>
              <a:rPr lang="en-US" altLang="zh-CN" sz="1800" dirty="0" err="1"/>
              <a:t>Classes:Min,Max</a:t>
            </a:r>
            <a:r>
              <a:rPr lang="zh-CN" altLang="en-US" sz="1800" dirty="0"/>
              <a:t>）：一般输入最小数量不能小于最终分类数量，最大数量为最终分类数量的</a:t>
            </a:r>
            <a:r>
              <a:rPr lang="en-US" altLang="zh-CN" sz="1800" dirty="0"/>
              <a:t>2~3</a:t>
            </a:r>
            <a:r>
              <a:rPr lang="zh-CN" altLang="en-US" sz="1800" dirty="0"/>
              <a:t>倍。</a:t>
            </a:r>
            <a:r>
              <a:rPr lang="en-US" altLang="zh-CN" sz="1800" dirty="0"/>
              <a:t>Min</a:t>
            </a:r>
            <a:r>
              <a:rPr lang="zh-CN" altLang="en-US" sz="1800" dirty="0"/>
              <a:t>：</a:t>
            </a:r>
            <a:r>
              <a:rPr lang="en-US" altLang="zh-CN" sz="1800" dirty="0"/>
              <a:t>5</a:t>
            </a:r>
            <a:r>
              <a:rPr lang="zh-CN" altLang="en-US" sz="1800" dirty="0"/>
              <a:t>，</a:t>
            </a:r>
            <a:r>
              <a:rPr lang="en-US" altLang="zh-CN" sz="1800" dirty="0"/>
              <a:t>Max</a:t>
            </a:r>
            <a:r>
              <a:rPr lang="zh-CN" altLang="en-US" sz="1800" dirty="0"/>
              <a:t>：</a:t>
            </a:r>
            <a:r>
              <a:rPr lang="en-US" altLang="zh-CN" sz="1800" dirty="0"/>
              <a:t>15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lvl="1" indent="457200" algn="just">
              <a:lnSpc>
                <a:spcPct val="150000"/>
              </a:lnSpc>
              <a:buNone/>
              <a:defRPr/>
            </a:pPr>
            <a:r>
              <a:rPr lang="zh-CN" altLang="en-US" sz="1800" dirty="0"/>
              <a:t>②最大迭代次数（</a:t>
            </a:r>
            <a:r>
              <a:rPr lang="en-US" altLang="zh-CN" sz="1800" dirty="0"/>
              <a:t>Maximum Iterations</a:t>
            </a:r>
            <a:r>
              <a:rPr lang="zh-CN" altLang="en-US" sz="1800" dirty="0"/>
              <a:t>）：</a:t>
            </a:r>
            <a:r>
              <a:rPr lang="en-US" altLang="zh-CN" sz="1800" dirty="0"/>
              <a:t>10</a:t>
            </a:r>
            <a:r>
              <a:rPr lang="zh-CN" altLang="en-US" sz="1800" dirty="0"/>
              <a:t>，迭代次数越大，得到的结果越精确，运算时间也越长。其他选项按照默认设置。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743BD2-A540-D6A6-1D74-867D0F3E7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573016"/>
            <a:ext cx="5292587" cy="3024336"/>
          </a:xfrm>
          <a:prstGeom prst="rect">
            <a:avLst/>
          </a:prstGeom>
        </p:spPr>
      </p:pic>
      <p:sp>
        <p:nvSpPr>
          <p:cNvPr id="2" name="标题 3">
            <a:extLst>
              <a:ext uri="{FF2B5EF4-FFF2-40B4-BE49-F238E27FC236}">
                <a16:creationId xmlns:a16="http://schemas.microsoft.com/office/drawing/2014/main" id="{27882528-E901-B087-DF01-68086B5E491D}"/>
              </a:ext>
            </a:extLst>
          </p:cNvPr>
          <p:cNvSpPr txBox="1"/>
          <p:nvPr/>
        </p:nvSpPr>
        <p:spPr>
          <a:xfrm>
            <a:off x="683568" y="116632"/>
            <a:ext cx="8460432" cy="583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、非监督分类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练习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kumimoji="0" lang="zh-CN" altLang="da-DK" sz="40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9533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U0MDE1ZTgxMGZlZDQ2N2E0YzExZjdjNzJkZmU1Yz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1027</Words>
  <Application>Microsoft Office PowerPoint</Application>
  <PresentationFormat>全屏显示(4:3)</PresentationFormat>
  <Paragraphs>96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-apple-system</vt:lpstr>
      <vt:lpstr>楷体_GB2312</vt:lpstr>
      <vt:lpstr>微软雅黑</vt:lpstr>
      <vt:lpstr>Arial</vt:lpstr>
      <vt:lpstr>Calibri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Shang</dc:creator>
  <cp:lastModifiedBy>春雨 赖</cp:lastModifiedBy>
  <cp:revision>538</cp:revision>
  <dcterms:created xsi:type="dcterms:W3CDTF">2015-11-30T10:41:00Z</dcterms:created>
  <dcterms:modified xsi:type="dcterms:W3CDTF">2024-10-31T09:53:41Z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464914FA40EE472F9EDA7E56C27220C8_12</vt:lpwstr>
  </property>
  <property fmtid="{D5CDD505-2E9C-101B-9397-08002B2CF9AE}" pid="3" name="KSOProductBuildVer">
    <vt:lpwstr>2052-12.1.0.15712</vt:lpwstr>
  </property>
</Properties>
</file>